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74" r:id="rId6"/>
    <p:sldId id="260" r:id="rId7"/>
    <p:sldId id="270" r:id="rId8"/>
    <p:sldId id="266" r:id="rId9"/>
    <p:sldId id="262" r:id="rId10"/>
    <p:sldId id="271" r:id="rId11"/>
    <p:sldId id="263" r:id="rId12"/>
    <p:sldId id="264" r:id="rId13"/>
    <p:sldId id="265" r:id="rId14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37"/>
    <p:restoredTop sz="94610"/>
  </p:normalViewPr>
  <p:slideViewPr>
    <p:cSldViewPr snapToGrid="0" snapToObjects="1">
      <p:cViewPr varScale="1">
        <p:scale>
          <a:sx n="150" d="100"/>
          <a:sy n="150" d="100"/>
        </p:scale>
        <p:origin x="3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4158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625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55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N-8jnE7EUWs?feature=oembed" TargetMode="Externa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C3A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20040" cy="51435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594360" y="731520"/>
            <a:ext cx="5943600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Alternativ</a:t>
            </a:r>
            <a:endParaRPr lang="en-US" sz="4400" dirty="0"/>
          </a:p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opplæringsarena</a:t>
            </a:r>
            <a:endParaRPr lang="en-US" sz="4400" dirty="0"/>
          </a:p>
        </p:txBody>
      </p:sp>
      <p:sp>
        <p:nvSpPr>
          <p:cNvPr id="4" name="Text 2"/>
          <p:cNvSpPr/>
          <p:nvPr/>
        </p:nvSpPr>
        <p:spPr>
          <a:xfrm>
            <a:off x="594360" y="3017520"/>
            <a:ext cx="45720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200" dirty="0">
                <a:solidFill>
                  <a:srgbClr val="D4A84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Klekken gård IPT</a:t>
            </a:r>
            <a:endParaRPr lang="en-US" sz="2200" dirty="0"/>
          </a:p>
        </p:txBody>
      </p:sp>
      <p:sp>
        <p:nvSpPr>
          <p:cNvPr id="6" name="Shape 4"/>
          <p:cNvSpPr/>
          <p:nvPr/>
        </p:nvSpPr>
        <p:spPr>
          <a:xfrm>
            <a:off x="6858000" y="0"/>
            <a:ext cx="2286000" cy="5143500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7" name="Text 5"/>
          <p:cNvSpPr/>
          <p:nvPr/>
        </p:nvSpPr>
        <p:spPr>
          <a:xfrm>
            <a:off x="434340" y="4411980"/>
            <a:ext cx="2103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Gård • Dyr • Mestring</a:t>
            </a:r>
            <a:endParaRPr lang="en-US" sz="1300" dirty="0"/>
          </a:p>
        </p:txBody>
      </p:sp>
      <p:pic>
        <p:nvPicPr>
          <p:cNvPr id="10" name="Bilde 9" descr="Et bilde som inneholder utendørs, hest, tre, vei  Automatisk generert beskrivelse">
            <a:extLst>
              <a:ext uri="{FF2B5EF4-FFF2-40B4-BE49-F238E27FC236}">
                <a16:creationId xmlns:a16="http://schemas.microsoft.com/office/drawing/2014/main" id="{9480FE2C-4B32-D4F4-FAEF-170C935E39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600" t="1494" r="35083" b="34243"/>
          <a:stretch/>
        </p:blipFill>
        <p:spPr>
          <a:xfrm>
            <a:off x="6456295" y="0"/>
            <a:ext cx="2687705" cy="3373292"/>
          </a:xfrm>
          <a:prstGeom prst="rect">
            <a:avLst/>
          </a:prstGeom>
        </p:spPr>
      </p:pic>
      <p:pic>
        <p:nvPicPr>
          <p:cNvPr id="11" name="Bilde 10" descr="Et bilde som inneholder utendørs, grunn, hest, himmel&#10;&#10;Automatisk generert beskrivelse">
            <a:extLst>
              <a:ext uri="{FF2B5EF4-FFF2-40B4-BE49-F238E27FC236}">
                <a16:creationId xmlns:a16="http://schemas.microsoft.com/office/drawing/2014/main" id="{FEA447FE-774B-DC5F-BC2C-847034295A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108" t="32792" r="15356" b="22963"/>
          <a:stretch/>
        </p:blipFill>
        <p:spPr>
          <a:xfrm>
            <a:off x="6456295" y="3210991"/>
            <a:ext cx="2687705" cy="193250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Om Klekken gård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365760" y="1143000"/>
            <a:ext cx="54864" cy="475488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5" name="Text 3"/>
          <p:cNvSpPr/>
          <p:nvPr/>
        </p:nvSpPr>
        <p:spPr>
          <a:xfrm>
            <a:off x="548640" y="1143000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Inn på tunet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1380744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Godkjent Inn på tunet-gård siden 2018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65760" y="1856232"/>
            <a:ext cx="54864" cy="475488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8" name="Text 6"/>
          <p:cNvSpPr/>
          <p:nvPr/>
        </p:nvSpPr>
        <p:spPr>
          <a:xfrm>
            <a:off x="548640" y="185623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Hest og mestring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548640" y="209397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Drevet Hest og mestring siden 2015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65760" y="2569464"/>
            <a:ext cx="54864" cy="475488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1" name="Text 9"/>
          <p:cNvSpPr/>
          <p:nvPr/>
        </p:nvSpPr>
        <p:spPr>
          <a:xfrm>
            <a:off x="548640" y="2569464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Opplæringsarena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548640" y="2807208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Alternativ opplæringsarena i Ringerike kommune siden 2022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65760" y="3282696"/>
            <a:ext cx="54864" cy="475488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4" name="Text 12"/>
          <p:cNvSpPr/>
          <p:nvPr/>
        </p:nvSpPr>
        <p:spPr>
          <a:xfrm>
            <a:off x="548640" y="3282696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Erfaring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548640" y="3520440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Elever fra barne- og ungdomsskole, hovedsakelig 1:1 oppfølging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365760" y="3995928"/>
            <a:ext cx="54864" cy="475488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7" name="Text 15"/>
          <p:cNvSpPr/>
          <p:nvPr/>
        </p:nvSpPr>
        <p:spPr>
          <a:xfrm>
            <a:off x="548640" y="3995928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Samarbeid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548640" y="423367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Tett samarbeid med skoler, PPT, BUP, foresatte og barnevern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5052060" y="1271016"/>
            <a:ext cx="1234440" cy="13716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0" name="Text 18"/>
          <p:cNvSpPr/>
          <p:nvPr/>
        </p:nvSpPr>
        <p:spPr>
          <a:xfrm>
            <a:off x="5072999" y="1371600"/>
            <a:ext cx="1234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2022</a:t>
            </a:r>
            <a:endParaRPr lang="en-US" sz="2800" dirty="0"/>
          </a:p>
        </p:txBody>
      </p:sp>
      <p:sp>
        <p:nvSpPr>
          <p:cNvPr id="21" name="Text 19"/>
          <p:cNvSpPr/>
          <p:nvPr/>
        </p:nvSpPr>
        <p:spPr>
          <a:xfrm>
            <a:off x="5062530" y="2002459"/>
            <a:ext cx="1234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Rammeavtale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Ringerike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6373906" y="1273552"/>
            <a:ext cx="1234440" cy="13716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3" name="Text 21"/>
          <p:cNvSpPr/>
          <p:nvPr/>
        </p:nvSpPr>
        <p:spPr>
          <a:xfrm>
            <a:off x="6346436" y="1358537"/>
            <a:ext cx="1234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20+</a:t>
            </a:r>
            <a:endParaRPr lang="en-US" sz="2800" dirty="0"/>
          </a:p>
        </p:txBody>
      </p:sp>
      <p:sp>
        <p:nvSpPr>
          <p:cNvPr id="24" name="Text 22"/>
          <p:cNvSpPr/>
          <p:nvPr/>
        </p:nvSpPr>
        <p:spPr>
          <a:xfrm>
            <a:off x="6323864" y="1998617"/>
            <a:ext cx="1234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Dyr</a:t>
            </a: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på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gården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7680960" y="1263409"/>
            <a:ext cx="1234440" cy="13716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6" name="Text 24"/>
          <p:cNvSpPr/>
          <p:nvPr/>
        </p:nvSpPr>
        <p:spPr>
          <a:xfrm>
            <a:off x="7633320" y="1309129"/>
            <a:ext cx="1234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1:1</a:t>
            </a:r>
            <a:endParaRPr lang="en-US" sz="2800" dirty="0"/>
          </a:p>
        </p:txBody>
      </p:sp>
      <p:sp>
        <p:nvSpPr>
          <p:cNvPr id="27" name="Text 25"/>
          <p:cNvSpPr/>
          <p:nvPr/>
        </p:nvSpPr>
        <p:spPr>
          <a:xfrm>
            <a:off x="7613821" y="2012448"/>
            <a:ext cx="1234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Primær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oppfølging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5486400" y="0"/>
            <a:ext cx="3474720" cy="8779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"Vi har erfart at aktivitetene med dyrene gir elevene ro og mestringsfølelse – og styrker sosiale ferdigheter gjennom ansvar og gjensidig tillit."</a:t>
            </a:r>
            <a:endParaRPr lang="en-US" sz="1100" dirty="0"/>
          </a:p>
        </p:txBody>
      </p:sp>
      <p:pic>
        <p:nvPicPr>
          <p:cNvPr id="31" name="Bilde 30" descr="Et bilde som inneholder utendørs, himmel, sky, konstruksjon  Automatisk generert beskrivelse">
            <a:extLst>
              <a:ext uri="{FF2B5EF4-FFF2-40B4-BE49-F238E27FC236}">
                <a16:creationId xmlns:a16="http://schemas.microsoft.com/office/drawing/2014/main" id="{29FAF33D-31A0-C1FB-126F-990A7B2E13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404" y="2772668"/>
            <a:ext cx="3901438" cy="219455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Fasiliteter og ressurser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274320" y="1051560"/>
            <a:ext cx="4114800" cy="374904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5" name="Text 3"/>
          <p:cNvSpPr/>
          <p:nvPr/>
        </p:nvSpPr>
        <p:spPr>
          <a:xfrm>
            <a:off x="274320" y="1051560"/>
            <a:ext cx="4114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INNENDØRS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457200" y="1463040"/>
            <a:ext cx="3749040" cy="3108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Låve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med stall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sauefjøs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Oppvarmet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oppholdsrom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garderobe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toalett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Innredet stabbur (aktiviteter &amp; overnatting)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Snekkerverksted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Vinterhage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Avtale med Menova (undervisningsrom, garderobe, treningsrom)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4754880" y="1051560"/>
            <a:ext cx="4114800" cy="3749040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8" name="Text 6"/>
          <p:cNvSpPr/>
          <p:nvPr/>
        </p:nvSpPr>
        <p:spPr>
          <a:xfrm>
            <a:off x="4754880" y="1051560"/>
            <a:ext cx="4114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UTENDØRS &amp; DYR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937760" y="1463040"/>
            <a:ext cx="3749040" cy="3108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hester, 6 sauer, 3 kaniner, hunder og katter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Inngjerdet ridebane med gapahuk og grill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Grønnsakshage og frukttrær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Store utendørsarealer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Skog med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turmuligheter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nærområdet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seter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på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Ringkollen</a:t>
            </a:r>
            <a:endParaRPr lang="en-US" sz="1200" dirty="0"/>
          </a:p>
          <a:p>
            <a:pPr marL="342900" indent="-342900">
              <a:lnSpc>
                <a:spcPct val="20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Bålpanneplass</a:t>
            </a:r>
            <a:endParaRPr lang="en-US" sz="1200" dirty="0"/>
          </a:p>
        </p:txBody>
      </p:sp>
      <p:pic>
        <p:nvPicPr>
          <p:cNvPr id="11" name="Bilde 10" descr="Et bilde som inneholder hest, pattedyr, utendørs, hoppe  Automatisk generert beskrivelse">
            <a:extLst>
              <a:ext uri="{FF2B5EF4-FFF2-40B4-BE49-F238E27FC236}">
                <a16:creationId xmlns:a16="http://schemas.microsoft.com/office/drawing/2014/main" id="{6F3FFC5E-CE29-D821-E14F-E8B4E7663F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504" b="18619"/>
          <a:stretch/>
        </p:blipFill>
        <p:spPr>
          <a:xfrm>
            <a:off x="6495151" y="0"/>
            <a:ext cx="1896893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Kompetanse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274320" y="1097280"/>
            <a:ext cx="28346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5" name="Shape 3"/>
          <p:cNvSpPr/>
          <p:nvPr/>
        </p:nvSpPr>
        <p:spPr>
          <a:xfrm>
            <a:off x="274320" y="1097280"/>
            <a:ext cx="2834640" cy="292608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6" name="Text 4"/>
          <p:cNvSpPr/>
          <p:nvPr/>
        </p:nvSpPr>
        <p:spPr>
          <a:xfrm>
            <a:off x="274320" y="1097280"/>
            <a:ext cx="2834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Toril Eriksen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274320" y="1389888"/>
            <a:ext cx="28346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D4A84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Hovedansvarlig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365760" y="1664208"/>
            <a:ext cx="26517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Daglig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leder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av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mestring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siden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2015.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Hovedansvarlig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alternativ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opplæringsarena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siden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2022,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Inn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på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tunet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tjenester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siden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2018.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Helsefagarbeider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med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videreutdanning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rus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psykisk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helse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Utdannet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rideterapeut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Danmark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AVHTT. DAI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HAI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NMBU. </a:t>
            </a:r>
          </a:p>
          <a:p>
            <a:pPr marL="0" indent="0" algn="l">
              <a:buNone/>
            </a:pP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års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erfaring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gårdsbarnehage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3200400" y="1097280"/>
            <a:ext cx="28346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0" name="Shape 8"/>
          <p:cNvSpPr/>
          <p:nvPr/>
        </p:nvSpPr>
        <p:spPr>
          <a:xfrm>
            <a:off x="3200400" y="1097280"/>
            <a:ext cx="2834640" cy="292608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1" name="Text 9"/>
          <p:cNvSpPr/>
          <p:nvPr/>
        </p:nvSpPr>
        <p:spPr>
          <a:xfrm>
            <a:off x="3200400" y="1097280"/>
            <a:ext cx="2834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Silje Haugom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3200400" y="1389888"/>
            <a:ext cx="28346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D4A84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Pedagog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3291840" y="1664208"/>
            <a:ext cx="26517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Ansvarlig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årsplaner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etc.</a:t>
            </a:r>
          </a:p>
          <a:p>
            <a:pPr marL="0" indent="0" algn="l">
              <a:buNone/>
            </a:pP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God erfaring med ITO og alternativ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opplæringsarena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Jobbet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11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år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lærer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tilrettelagt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tilpasset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undervisningsopplegg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alle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nivåer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grunnskolen</a:t>
            </a:r>
            <a:r>
              <a:rPr lang="en-US" sz="95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950" dirty="0">
              <a:solidFill>
                <a:srgbClr val="1C3A2B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Utdannet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adjunkt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</a:p>
          <a:p>
            <a:pPr marL="0" indent="0" algn="l">
              <a:buNone/>
            </a:pP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6126480" y="1097280"/>
            <a:ext cx="28346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5" name="Shape 13"/>
          <p:cNvSpPr/>
          <p:nvPr/>
        </p:nvSpPr>
        <p:spPr>
          <a:xfrm>
            <a:off x="6126480" y="1097280"/>
            <a:ext cx="2834640" cy="292608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6" name="Text 14"/>
          <p:cNvSpPr/>
          <p:nvPr/>
        </p:nvSpPr>
        <p:spPr>
          <a:xfrm>
            <a:off x="6126480" y="1097280"/>
            <a:ext cx="2834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Guro Thea Skurdal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6126480" y="1389888"/>
            <a:ext cx="28346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 err="1">
                <a:solidFill>
                  <a:srgbClr val="D4A84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Miljøarbeider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6217920" y="1664208"/>
            <a:ext cx="26517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Selvstendig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næringsdrivende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Nedre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Auren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gårdsbarnehage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gård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2008- dd.</a:t>
            </a:r>
          </a:p>
          <a:p>
            <a:pPr marL="0" indent="0" algn="l">
              <a:buNone/>
            </a:pP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år som adjunkt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Vestre Aker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skole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</a:p>
          <a:p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år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miljøarbeider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Honerud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Åssiden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videregående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skole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29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års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erfaring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med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gård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pedagogisk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arena.</a:t>
            </a:r>
          </a:p>
          <a:p>
            <a:pPr marL="0" indent="0" algn="l">
              <a:buNone/>
            </a:pPr>
            <a:endParaRPr lang="en-US" sz="950" dirty="0"/>
          </a:p>
        </p:txBody>
      </p:sp>
      <p:sp>
        <p:nvSpPr>
          <p:cNvPr id="19" name="Shape 17"/>
          <p:cNvSpPr/>
          <p:nvPr/>
        </p:nvSpPr>
        <p:spPr>
          <a:xfrm>
            <a:off x="274320" y="3063240"/>
            <a:ext cx="28346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0" name="Shape 18"/>
          <p:cNvSpPr/>
          <p:nvPr/>
        </p:nvSpPr>
        <p:spPr>
          <a:xfrm>
            <a:off x="274320" y="3063240"/>
            <a:ext cx="2834640" cy="292608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1" name="Text 19"/>
          <p:cNvSpPr/>
          <p:nvPr/>
        </p:nvSpPr>
        <p:spPr>
          <a:xfrm>
            <a:off x="274320" y="3063240"/>
            <a:ext cx="2834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Eva Lassen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274320" y="3355848"/>
            <a:ext cx="28346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D4A84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Terapeut &amp; veileder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365760" y="3630168"/>
            <a:ext cx="26517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Utdannet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gestaltterapeut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sykepleier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I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psykiatri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egen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praksis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siden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1994. </a:t>
            </a:r>
          </a:p>
          <a:p>
            <a:pPr marL="0" indent="0" algn="l">
              <a:buNone/>
            </a:pP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 år som foreleser/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veileder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tverrfaglig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helsepersonell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</a:p>
          <a:p>
            <a:pPr marL="0" indent="0" algn="l">
              <a:buNone/>
            </a:pP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Samarbeidet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med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mestring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om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terapitilbud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barn,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unge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voksne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familier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2020.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3200400" y="3063240"/>
            <a:ext cx="28346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5" name="Shape 23"/>
          <p:cNvSpPr/>
          <p:nvPr/>
        </p:nvSpPr>
        <p:spPr>
          <a:xfrm>
            <a:off x="3200400" y="3063240"/>
            <a:ext cx="2834640" cy="292608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6" name="Text 24"/>
          <p:cNvSpPr/>
          <p:nvPr/>
        </p:nvSpPr>
        <p:spPr>
          <a:xfrm>
            <a:off x="3200400" y="3063240"/>
            <a:ext cx="2834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Ingrid Ellingsen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3200400" y="3355848"/>
            <a:ext cx="28346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D4A84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Eier &amp; driftsansvarlig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3291840" y="3630168"/>
            <a:ext cx="26517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Eier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driftsansvarlig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Klekken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gård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</a:p>
          <a:p>
            <a:pPr marL="0" indent="0" algn="l">
              <a:buNone/>
            </a:pP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Inn på tunet-tilbyder siden 2018. Deleier Hest og mestring siden 2017.</a:t>
            </a:r>
          </a:p>
          <a:p>
            <a:pPr marL="0" indent="0" algn="l">
              <a:buNone/>
            </a:pPr>
            <a:endParaRPr lang="en-US" sz="950" dirty="0"/>
          </a:p>
        </p:txBody>
      </p:sp>
      <p:sp>
        <p:nvSpPr>
          <p:cNvPr id="29" name="Shape 27"/>
          <p:cNvSpPr/>
          <p:nvPr/>
        </p:nvSpPr>
        <p:spPr>
          <a:xfrm>
            <a:off x="6126480" y="3063240"/>
            <a:ext cx="2834640" cy="17373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30" name="Shape 28"/>
          <p:cNvSpPr/>
          <p:nvPr/>
        </p:nvSpPr>
        <p:spPr>
          <a:xfrm>
            <a:off x="6126480" y="3063240"/>
            <a:ext cx="2834640" cy="292608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1" name="Text 29"/>
          <p:cNvSpPr/>
          <p:nvPr/>
        </p:nvSpPr>
        <p:spPr>
          <a:xfrm>
            <a:off x="6126480" y="3063240"/>
            <a:ext cx="283464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Maria Rustad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6126480" y="3355848"/>
            <a:ext cx="28346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D4A84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Medarbeider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6217920" y="3630168"/>
            <a:ext cx="265176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Ansvar for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etter-skole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tilbud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gruppeaktiviteter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barn,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ungdom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voksne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</a:p>
          <a:p>
            <a:pPr marL="0" indent="0" algn="l">
              <a:buNone/>
            </a:pP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Erfaring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fra alternativ opplæringsarena og kurs i Hest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psykososialt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arbeid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1 </a:t>
            </a:r>
            <a:r>
              <a:rPr lang="en-US" sz="950" dirty="0" err="1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950" dirty="0">
                <a:solidFill>
                  <a:srgbClr val="1C3A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2. </a:t>
            </a:r>
            <a:endParaRPr lang="en-US" sz="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20040" cy="51435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594360" y="731520"/>
            <a:ext cx="5943600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Alternativ</a:t>
            </a:r>
            <a:endParaRPr lang="en-US" sz="4400" dirty="0"/>
          </a:p>
          <a:p>
            <a:pPr marL="0" indent="0" algn="l">
              <a:buNone/>
            </a:pPr>
            <a:r>
              <a:rPr lang="en-US" sz="44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opplæringsarena</a:t>
            </a:r>
            <a:endParaRPr lang="en-US" sz="4400" dirty="0"/>
          </a:p>
        </p:txBody>
      </p:sp>
      <p:sp>
        <p:nvSpPr>
          <p:cNvPr id="6" name="Shape 4"/>
          <p:cNvSpPr/>
          <p:nvPr/>
        </p:nvSpPr>
        <p:spPr>
          <a:xfrm>
            <a:off x="6858000" y="0"/>
            <a:ext cx="2286000" cy="5143500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7" name="Text 5"/>
          <p:cNvSpPr/>
          <p:nvPr/>
        </p:nvSpPr>
        <p:spPr>
          <a:xfrm>
            <a:off x="434340" y="4411980"/>
            <a:ext cx="2103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Gård • Dyr • Mestring</a:t>
            </a:r>
            <a:endParaRPr lang="en-US" sz="1300" dirty="0"/>
          </a:p>
        </p:txBody>
      </p:sp>
      <p:pic>
        <p:nvPicPr>
          <p:cNvPr id="5" name="Media på Internett 4" descr="Klekken gård-alternativ opplæringsarena 1">
            <a:hlinkClick r:id="" action="ppaction://media"/>
            <a:extLst>
              <a:ext uri="{FF2B5EF4-FFF2-40B4-BE49-F238E27FC236}">
                <a16:creationId xmlns:a16="http://schemas.microsoft.com/office/drawing/2014/main" id="{083FB95B-D123-3A04-A3E3-09FF5200569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230" y="0"/>
            <a:ext cx="9123770" cy="515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232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1C3A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20040" cy="51435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502920" y="22860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Vår pedagogiske tilnærming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188720"/>
            <a:ext cx="4023360" cy="1508760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 dirty="0"/>
          </a:p>
        </p:txBody>
      </p:sp>
      <p:sp>
        <p:nvSpPr>
          <p:cNvPr id="5" name="Shape 3"/>
          <p:cNvSpPr/>
          <p:nvPr/>
        </p:nvSpPr>
        <p:spPr>
          <a:xfrm>
            <a:off x="502920" y="1188720"/>
            <a:ext cx="73152" cy="15087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6" name="Text 4"/>
          <p:cNvSpPr/>
          <p:nvPr/>
        </p:nvSpPr>
        <p:spPr>
          <a:xfrm>
            <a:off x="667512" y="1280160"/>
            <a:ext cx="3749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Trygghetssirkelen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667512" y="1645920"/>
            <a:ext cx="37490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Relasjon, trygghet og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tilhørighet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skapes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gjennom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trygge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voksne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,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trygge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rammer,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tid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meningsfulle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oppgaver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4892040" y="1188720"/>
            <a:ext cx="4023360" cy="1508760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9" name="Shape 7"/>
          <p:cNvSpPr/>
          <p:nvPr/>
        </p:nvSpPr>
        <p:spPr>
          <a:xfrm>
            <a:off x="4892040" y="1188720"/>
            <a:ext cx="73152" cy="15087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0" name="Text 8"/>
          <p:cNvSpPr/>
          <p:nvPr/>
        </p:nvSpPr>
        <p:spPr>
          <a:xfrm>
            <a:off x="5056632" y="1280160"/>
            <a:ext cx="3749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 err="1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Relasjonell</a:t>
            </a: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400" b="1" dirty="0" err="1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og</a:t>
            </a: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400" b="1" dirty="0" err="1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erfaringsbasert</a:t>
            </a: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læring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5056632" y="1645920"/>
            <a:ext cx="37490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Elevene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gjør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seg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erfaringer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ser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sammenhenger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opplever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mening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mestring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med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praktiske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oppgaver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tilknyttet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hestene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gården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02920" y="2926080"/>
            <a:ext cx="4023360" cy="1508760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3" name="Shape 11"/>
          <p:cNvSpPr/>
          <p:nvPr/>
        </p:nvSpPr>
        <p:spPr>
          <a:xfrm>
            <a:off x="502920" y="2926080"/>
            <a:ext cx="73152" cy="15087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4" name="Text 12"/>
          <p:cNvSpPr/>
          <p:nvPr/>
        </p:nvSpPr>
        <p:spPr>
          <a:xfrm>
            <a:off x="667512" y="3017520"/>
            <a:ext cx="3749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Dyreassistert pedagogikk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667512" y="3383280"/>
            <a:ext cx="37490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Dyrene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da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spesielt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hesten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er ressurs for læring, trivsel og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utvikling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Vi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erfarer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gjennom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vårt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pedagogiske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arbeid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positive fysiske, mentale, emosjonelle og sosiale </a:t>
            </a:r>
            <a:r>
              <a:rPr lang="en-US" sz="115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effekter</a:t>
            </a: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4892040" y="2926080"/>
            <a:ext cx="4023360" cy="1508760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7" name="Shape 15"/>
          <p:cNvSpPr/>
          <p:nvPr/>
        </p:nvSpPr>
        <p:spPr>
          <a:xfrm>
            <a:off x="4892040" y="2926080"/>
            <a:ext cx="73152" cy="15087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8" name="Text 16"/>
          <p:cNvSpPr/>
          <p:nvPr/>
        </p:nvSpPr>
        <p:spPr>
          <a:xfrm>
            <a:off x="5056632" y="3017520"/>
            <a:ext cx="3749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Individuell tilpasning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5056632" y="3383280"/>
            <a:ext cx="374904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Opplegget tilpasses etter elevens interesser, styrker og utfordringer. Vi følger elevens IOP i tett samarbeid med skole og foresatte.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itleBar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" name="Text 0"/>
          <p:cNvSpPr/>
          <p:nvPr/>
        </p:nvSpPr>
        <p:spPr>
          <a:xfrm>
            <a:off x="365760" y="-1"/>
            <a:ext cx="8229600" cy="100899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Årstidene</a:t>
            </a: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på</a:t>
            </a: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gården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365760" y="1600200"/>
            <a:ext cx="2057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Vinter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2514600" y="1600200"/>
            <a:ext cx="2057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Vår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4663440" y="1600200"/>
            <a:ext cx="2057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Sommer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812280" y="1600200"/>
            <a:ext cx="2057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Høst</a:t>
            </a:r>
            <a:endParaRPr lang="en-US" sz="1600" dirty="0"/>
          </a:p>
        </p:txBody>
      </p:sp>
      <p:pic>
        <p:nvPicPr>
          <p:cNvPr id="20" name="Bilde 19" descr="Et bilde som inneholder tekst, skjermbilde, Font, design  Automatisk generert beskrivelse">
            <a:extLst>
              <a:ext uri="{FF2B5EF4-FFF2-40B4-BE49-F238E27FC236}">
                <a16:creationId xmlns:a16="http://schemas.microsoft.com/office/drawing/2014/main" id="{2E354E06-DDEF-FB59-4A98-BCCF70A3D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76" y="947942"/>
            <a:ext cx="7707923" cy="4009961"/>
          </a:xfrm>
          <a:prstGeom prst="rect">
            <a:avLst/>
          </a:prstGeom>
        </p:spPr>
      </p:pic>
      <p:pic>
        <p:nvPicPr>
          <p:cNvPr id="3" name="Bilde 2" descr="Et bilde som inneholder pattedyr, utendørs, katt, huskatt  Automatisk generert beskrivelse">
            <a:extLst>
              <a:ext uri="{FF2B5EF4-FFF2-40B4-BE49-F238E27FC236}">
                <a16:creationId xmlns:a16="http://schemas.microsoft.com/office/drawing/2014/main" id="{6CBC7B1F-E1FB-7FC9-CD5E-1F18A06556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9" t="13787" r="-4805" b="29564"/>
          <a:stretch/>
        </p:blipFill>
        <p:spPr>
          <a:xfrm>
            <a:off x="7294121" y="0"/>
            <a:ext cx="1666999" cy="90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172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 dirty="0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Hvorfor</a:t>
            </a: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hest</a:t>
            </a: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?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274320" y="1051560"/>
            <a:ext cx="2743200" cy="1691640"/>
          </a:xfrm>
          <a:prstGeom prst="rect">
            <a:avLst/>
          </a:prstGeom>
          <a:solidFill>
            <a:srgbClr val="FFFFFF"/>
          </a:solidFill>
          <a:ln w="12700">
            <a:solidFill>
              <a:srgbClr val="CCCCC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 dirty="0"/>
          </a:p>
        </p:txBody>
      </p:sp>
      <p:sp>
        <p:nvSpPr>
          <p:cNvPr id="5" name="Text 3"/>
          <p:cNvSpPr/>
          <p:nvPr/>
        </p:nvSpPr>
        <p:spPr>
          <a:xfrm>
            <a:off x="365760" y="1143000"/>
            <a:ext cx="2560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Hele </a:t>
            </a: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mennesket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365760" y="1508760"/>
            <a:ext cx="2560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omgang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med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blir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mennesket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involvert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kroppslig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fysisk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følelsesmessig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intellektuelt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sosialt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Alle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sanser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berøres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1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Shape 5"/>
          <p:cNvSpPr/>
          <p:nvPr/>
        </p:nvSpPr>
        <p:spPr>
          <a:xfrm>
            <a:off x="3200400" y="1051560"/>
            <a:ext cx="2743200" cy="1691640"/>
          </a:xfrm>
          <a:prstGeom prst="rect">
            <a:avLst/>
          </a:prstGeom>
          <a:solidFill>
            <a:srgbClr val="FFFFFF"/>
          </a:solidFill>
          <a:ln w="12700">
            <a:solidFill>
              <a:srgbClr val="CCCCC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8" name="Text 6"/>
          <p:cNvSpPr/>
          <p:nvPr/>
        </p:nvSpPr>
        <p:spPr>
          <a:xfrm>
            <a:off x="3291840" y="1143000"/>
            <a:ext cx="2560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Speiler</a:t>
            </a: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oss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291840" y="1508760"/>
            <a:ext cx="2560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Hesten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fanger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menneskers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kroppsspråk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pust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emosjonelle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tilstand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umiddelbart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den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speiler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menneskets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energi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sinntilstand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Dette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ærlig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tilbakemelding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på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hvordan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man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oppleves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andre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1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26480" y="1051560"/>
            <a:ext cx="2743200" cy="1691640"/>
          </a:xfrm>
          <a:prstGeom prst="rect">
            <a:avLst/>
          </a:prstGeom>
          <a:solidFill>
            <a:srgbClr val="FFFFFF"/>
          </a:solidFill>
          <a:ln w="12700">
            <a:solidFill>
              <a:srgbClr val="CCCCC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1" name="Text 9"/>
          <p:cNvSpPr/>
          <p:nvPr/>
        </p:nvSpPr>
        <p:spPr>
          <a:xfrm>
            <a:off x="6217920" y="1143000"/>
            <a:ext cx="2560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Aksept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6217920" y="1508760"/>
            <a:ext cx="2560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Hesten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møter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deg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uten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fordommer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aksepterer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deg for den du er. Den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mulighet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å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erfare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at man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betyr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for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noen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er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viktig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1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274320" y="2971800"/>
            <a:ext cx="2743200" cy="1691640"/>
          </a:xfrm>
          <a:prstGeom prst="rect">
            <a:avLst/>
          </a:prstGeom>
          <a:solidFill>
            <a:srgbClr val="FFFFFF"/>
          </a:solidFill>
          <a:ln w="12700">
            <a:solidFill>
              <a:srgbClr val="CCCCC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4" name="Text 12"/>
          <p:cNvSpPr/>
          <p:nvPr/>
        </p:nvSpPr>
        <p:spPr>
          <a:xfrm>
            <a:off x="365760" y="3063240"/>
            <a:ext cx="2560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Mestring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65760" y="3429000"/>
            <a:ext cx="2560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Samspillet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med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hesten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gir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mestring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på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mange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områder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både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fysisk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psykisk</a:t>
            </a:r>
            <a:r>
              <a:rPr lang="en-US" sz="1100" dirty="0"/>
              <a:t>.</a:t>
            </a:r>
          </a:p>
        </p:txBody>
      </p:sp>
      <p:sp>
        <p:nvSpPr>
          <p:cNvPr id="16" name="Shape 14"/>
          <p:cNvSpPr/>
          <p:nvPr/>
        </p:nvSpPr>
        <p:spPr>
          <a:xfrm>
            <a:off x="3200400" y="2971800"/>
            <a:ext cx="2743200" cy="1691640"/>
          </a:xfrm>
          <a:prstGeom prst="rect">
            <a:avLst/>
          </a:prstGeom>
          <a:solidFill>
            <a:srgbClr val="FFFFFF"/>
          </a:solidFill>
          <a:ln w="12700">
            <a:solidFill>
              <a:srgbClr val="CCCCC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7" name="Text 15"/>
          <p:cNvSpPr/>
          <p:nvPr/>
        </p:nvSpPr>
        <p:spPr>
          <a:xfrm>
            <a:off x="3291840" y="3063240"/>
            <a:ext cx="2560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Ro </a:t>
            </a: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i</a:t>
            </a: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kroppen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3291840" y="3429000"/>
            <a:ext cx="2560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Samvær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med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ridning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beroliger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kroppen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–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reduserer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stress,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øker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tilstedeværelse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bedre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kroppslig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emosjonell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balanse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</a:t>
            </a:r>
            <a:endParaRPr lang="en-US" sz="11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126480" y="2971800"/>
            <a:ext cx="2743200" cy="1691640"/>
          </a:xfrm>
          <a:prstGeom prst="rect">
            <a:avLst/>
          </a:prstGeom>
          <a:solidFill>
            <a:srgbClr val="FFFFFF"/>
          </a:solidFill>
          <a:ln w="12700">
            <a:solidFill>
              <a:srgbClr val="CCCCCC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0" name="Text 18"/>
          <p:cNvSpPr/>
          <p:nvPr/>
        </p:nvSpPr>
        <p:spPr>
          <a:xfrm>
            <a:off x="6217920" y="3063240"/>
            <a:ext cx="2560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Sosial</a:t>
            </a: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300" b="1" dirty="0" err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kompetanse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217920" y="3429000"/>
            <a:ext cx="25603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Aktiviteten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på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gården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med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hestene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legger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til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rette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for at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elevene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kan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erfare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bygge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relasjoner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med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dyr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mennesker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. Det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gir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trening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i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forståelse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og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økt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100" dirty="0" err="1">
                <a:solidFill>
                  <a:schemeClr val="accent6">
                    <a:lumMod val="50000"/>
                  </a:schemeClr>
                </a:solidFill>
              </a:rPr>
              <a:t>empati</a:t>
            </a:r>
            <a:r>
              <a:rPr lang="en-US" sz="1100" dirty="0">
                <a:solidFill>
                  <a:schemeClr val="accent6">
                    <a:lumMod val="50000"/>
                  </a:schemeClr>
                </a:solidFill>
              </a:rPr>
              <a:t>. </a:t>
            </a:r>
          </a:p>
          <a:p>
            <a:pPr marL="0" indent="0">
              <a:buNone/>
            </a:pPr>
            <a:endParaRPr lang="en-US" sz="1100" dirty="0"/>
          </a:p>
          <a:p>
            <a:pPr marL="0" indent="0">
              <a:buNone/>
            </a:pPr>
            <a:endParaRPr lang="en-US" sz="1100" dirty="0"/>
          </a:p>
        </p:txBody>
      </p:sp>
      <p:pic>
        <p:nvPicPr>
          <p:cNvPr id="22" name="Bilde 21" descr="Et bilde som inneholder utendørs, hest, snø, pattedyr&#10;&#10;Automatisk generert beskrivelse">
            <a:extLst>
              <a:ext uri="{FF2B5EF4-FFF2-40B4-BE49-F238E27FC236}">
                <a16:creationId xmlns:a16="http://schemas.microsoft.com/office/drawing/2014/main" id="{3699B3AA-980D-B340-3F21-CB0B30DA69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61" t="32550" r="19251" b="40780"/>
          <a:stretch/>
        </p:blipFill>
        <p:spPr>
          <a:xfrm>
            <a:off x="6033477" y="0"/>
            <a:ext cx="3110523" cy="92464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C3A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20040" cy="51435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502920" y="228600"/>
            <a:ext cx="8229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Trebuchet MS" pitchFamily="34" charset="0"/>
              </a:rPr>
              <a:t>Eksempel 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051560"/>
            <a:ext cx="2606040" cy="3332871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5" name="Shape 3"/>
          <p:cNvSpPr/>
          <p:nvPr/>
        </p:nvSpPr>
        <p:spPr>
          <a:xfrm>
            <a:off x="502920" y="1051560"/>
            <a:ext cx="2606040" cy="4572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6" name="Text 4"/>
          <p:cNvSpPr/>
          <p:nvPr/>
        </p:nvSpPr>
        <p:spPr>
          <a:xfrm>
            <a:off x="502920" y="1051560"/>
            <a:ext cx="2606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ADHD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640080" y="1600200"/>
            <a:ext cx="233172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Godt organiserte oppgaver med faste rutiner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Adferdsregulering gjennom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praktisk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arbeid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kontakt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med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hestene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Økt sosial kompetanse og positiv mestring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Tro på seg selv og aksept for den man er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3337560" y="1051560"/>
            <a:ext cx="2606040" cy="3332871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9" name="Shape 7"/>
          <p:cNvSpPr/>
          <p:nvPr/>
        </p:nvSpPr>
        <p:spPr>
          <a:xfrm>
            <a:off x="3337560" y="1051560"/>
            <a:ext cx="2606040" cy="4572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0" name="Text 8"/>
          <p:cNvSpPr/>
          <p:nvPr/>
        </p:nvSpPr>
        <p:spPr>
          <a:xfrm>
            <a:off x="3337560" y="1051560"/>
            <a:ext cx="2606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Autismespekteret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3474720" y="1473102"/>
            <a:ext cx="233172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Bedre kommunikasjon og sosialt samspill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Økt sosial motivasjon og motorisk fungering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Økt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oppmerksomhet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konsentrasjon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Trygt og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forutsigbart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miljø</a:t>
            </a:r>
            <a:endParaRPr lang="en-US" sz="1200" dirty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Adferdsregulering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6172200" y="1051559"/>
            <a:ext cx="2606040" cy="3332871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3" name="Shape 11"/>
          <p:cNvSpPr/>
          <p:nvPr/>
        </p:nvSpPr>
        <p:spPr>
          <a:xfrm>
            <a:off x="6172200" y="1051560"/>
            <a:ext cx="2606040" cy="4572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4" name="Text 12"/>
          <p:cNvSpPr/>
          <p:nvPr/>
        </p:nvSpPr>
        <p:spPr>
          <a:xfrm>
            <a:off x="6172200" y="1051560"/>
            <a:ext cx="2606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Ufrivillig skolefravær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6309360" y="1647484"/>
            <a:ext cx="233172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Tilhørighet               </a:t>
            </a:r>
            <a:endParaRPr lang="en-US" sz="1200" dirty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Medlem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av et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felleskap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viktig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at man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kommer</a:t>
            </a:r>
            <a:endParaRPr lang="en-US" sz="1200" dirty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Mestring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Godtatt for den man er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Økt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motivasjon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gjennom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meningsfylte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oppgaver</a:t>
            </a:r>
            <a:endParaRPr lang="en-US" sz="1200" dirty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525780" y="4565358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D4A84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Tilbudet og aktivitetene tilpasses alltid den enkelte elev – ingen forhåndskunnskap om hest er nødvendig</a:t>
            </a:r>
            <a:endParaRPr lang="en-US" sz="1200" dirty="0"/>
          </a:p>
        </p:txBody>
      </p:sp>
      <p:pic>
        <p:nvPicPr>
          <p:cNvPr id="20" name="Bilde 19" descr="Et bilde som inneholder utendørs, hingst, hoppe, himmel&#10;&#10;Automatisk generert beskrivelse">
            <a:extLst>
              <a:ext uri="{FF2B5EF4-FFF2-40B4-BE49-F238E27FC236}">
                <a16:creationId xmlns:a16="http://schemas.microsoft.com/office/drawing/2014/main" id="{3883423C-A94A-9199-3833-76D127D959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32" t="14169" r="19728" b="44363"/>
          <a:stretch/>
        </p:blipFill>
        <p:spPr>
          <a:xfrm>
            <a:off x="5572369" y="0"/>
            <a:ext cx="3571631" cy="104986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Bar"/>
          <p:cNvSpPr/>
          <p:nvPr/>
        </p:nvSpPr>
        <p:spPr>
          <a:xfrm>
            <a:off x="0" y="0"/>
            <a:ext cx="9144000" cy="585216"/>
          </a:xfrm>
          <a:prstGeom prst="rect">
            <a:avLst/>
          </a:prstGeom>
          <a:solidFill>
            <a:srgbClr val="1C3A2B"/>
          </a:solidFill>
          <a:ln w="635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itleText"/>
          <p:cNvSpPr txBox="1"/>
          <p:nvPr/>
        </p:nvSpPr>
        <p:spPr>
          <a:xfrm>
            <a:off x="274320" y="0"/>
            <a:ext cx="8595360" cy="585216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1800" b="1" dirty="0">
                <a:solidFill>
                  <a:srgbClr val="FFFFFF"/>
                </a:solidFill>
              </a:rPr>
              <a:t>Forskning: Gård, hest og ADHD</a:t>
            </a:r>
          </a:p>
        </p:txBody>
      </p:sp>
      <p:sp>
        <p:nvSpPr>
          <p:cNvPr id="4" name="GaardHeader"/>
          <p:cNvSpPr/>
          <p:nvPr/>
        </p:nvSpPr>
        <p:spPr>
          <a:xfrm>
            <a:off x="164592" y="713232"/>
            <a:ext cx="2834640" cy="347472"/>
          </a:xfrm>
          <a:prstGeom prst="rect">
            <a:avLst/>
          </a:prstGeom>
          <a:solidFill>
            <a:srgbClr val="2D5A3F"/>
          </a:solidFill>
          <a:ln w="635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5" name="GaardHeaderText"/>
          <p:cNvSpPr txBox="1"/>
          <p:nvPr/>
        </p:nvSpPr>
        <p:spPr>
          <a:xfrm>
            <a:off x="164592" y="713232"/>
            <a:ext cx="2834640" cy="347472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1000" b="1" dirty="0">
                <a:solidFill>
                  <a:srgbClr val="FFFFFF"/>
                </a:solidFill>
              </a:rPr>
              <a:t>Gårdsskole — Arnesen (2024)</a:t>
            </a:r>
          </a:p>
        </p:txBody>
      </p:sp>
      <p:sp>
        <p:nvSpPr>
          <p:cNvPr id="6" name="GaardCard0"/>
          <p:cNvSpPr/>
          <p:nvPr/>
        </p:nvSpPr>
        <p:spPr>
          <a:xfrm>
            <a:off x="164592" y="111556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7" name="GaardAccent0"/>
          <p:cNvSpPr/>
          <p:nvPr/>
        </p:nvSpPr>
        <p:spPr>
          <a:xfrm>
            <a:off x="164592" y="1115568"/>
            <a:ext cx="64008" cy="475488"/>
          </a:xfrm>
          <a:prstGeom prst="rect">
            <a:avLst/>
          </a:prstGeom>
          <a:solidFill>
            <a:srgbClr val="2D5A3F"/>
          </a:solidFill>
          <a:ln w="635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8" name="GaardText0"/>
          <p:cNvSpPr txBox="1"/>
          <p:nvPr/>
        </p:nvSpPr>
        <p:spPr>
          <a:xfrm>
            <a:off x="301752" y="111556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Økt indre motivasjon og læringslyst</a:t>
            </a:r>
          </a:p>
          <a:p>
            <a:endParaRPr lang="nb-NO" sz="800" dirty="0">
              <a:solidFill>
                <a:srgbClr val="2D5A3F"/>
              </a:solidFill>
            </a:endParaRPr>
          </a:p>
        </p:txBody>
      </p:sp>
      <p:sp>
        <p:nvSpPr>
          <p:cNvPr id="9" name="GaardCard1"/>
          <p:cNvSpPr/>
          <p:nvPr/>
        </p:nvSpPr>
        <p:spPr>
          <a:xfrm>
            <a:off x="164592" y="164134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0" name="GaardAccent1"/>
          <p:cNvSpPr/>
          <p:nvPr/>
        </p:nvSpPr>
        <p:spPr>
          <a:xfrm>
            <a:off x="164592" y="1641348"/>
            <a:ext cx="64008" cy="475488"/>
          </a:xfrm>
          <a:prstGeom prst="rect">
            <a:avLst/>
          </a:prstGeom>
          <a:solidFill>
            <a:srgbClr val="2D5A3F"/>
          </a:solidFill>
          <a:ln w="635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1" name="GaardText1"/>
          <p:cNvSpPr txBox="1"/>
          <p:nvPr/>
        </p:nvSpPr>
        <p:spPr>
          <a:xfrm>
            <a:off x="301752" y="164134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Mestring gjennom praktisk og meningsfull aktivitet</a:t>
            </a:r>
          </a:p>
        </p:txBody>
      </p:sp>
      <p:sp>
        <p:nvSpPr>
          <p:cNvPr id="12" name="GaardCard2"/>
          <p:cNvSpPr/>
          <p:nvPr/>
        </p:nvSpPr>
        <p:spPr>
          <a:xfrm>
            <a:off x="164592" y="216712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3" name="GaardAccent2"/>
          <p:cNvSpPr/>
          <p:nvPr/>
        </p:nvSpPr>
        <p:spPr>
          <a:xfrm>
            <a:off x="164592" y="2167128"/>
            <a:ext cx="64008" cy="475488"/>
          </a:xfrm>
          <a:prstGeom prst="rect">
            <a:avLst/>
          </a:prstGeom>
          <a:solidFill>
            <a:srgbClr val="2D5A3F"/>
          </a:solidFill>
          <a:ln w="635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4" name="GaardText2"/>
          <p:cNvSpPr txBox="1"/>
          <p:nvPr/>
        </p:nvSpPr>
        <p:spPr>
          <a:xfrm>
            <a:off x="301752" y="216712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Personlig utvikling og styrket selvfølelse</a:t>
            </a:r>
          </a:p>
          <a:p>
            <a:endParaRPr lang="nb-NO" sz="800" dirty="0">
              <a:solidFill>
                <a:srgbClr val="2D5A3F"/>
              </a:solidFill>
            </a:endParaRPr>
          </a:p>
        </p:txBody>
      </p:sp>
      <p:sp>
        <p:nvSpPr>
          <p:cNvPr id="15" name="GaardCard3"/>
          <p:cNvSpPr/>
          <p:nvPr/>
        </p:nvSpPr>
        <p:spPr>
          <a:xfrm>
            <a:off x="164592" y="269290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6" name="GaardAccent3"/>
          <p:cNvSpPr/>
          <p:nvPr/>
        </p:nvSpPr>
        <p:spPr>
          <a:xfrm>
            <a:off x="164592" y="2692908"/>
            <a:ext cx="64008" cy="475488"/>
          </a:xfrm>
          <a:prstGeom prst="rect">
            <a:avLst/>
          </a:prstGeom>
          <a:solidFill>
            <a:srgbClr val="2D5A3F"/>
          </a:solidFill>
          <a:ln w="635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7" name="GaardText3"/>
          <p:cNvSpPr txBox="1"/>
          <p:nvPr/>
        </p:nvSpPr>
        <p:spPr>
          <a:xfrm>
            <a:off x="301752" y="269290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Tettere relasjoner, økt sosialt samspill og økt sosial tilhørighet</a:t>
            </a:r>
          </a:p>
          <a:p>
            <a:endParaRPr lang="nb-NO" sz="800" dirty="0">
              <a:solidFill>
                <a:srgbClr val="2D5A3F"/>
              </a:solidFill>
            </a:endParaRPr>
          </a:p>
        </p:txBody>
      </p:sp>
      <p:sp>
        <p:nvSpPr>
          <p:cNvPr id="18" name="GaardCard4"/>
          <p:cNvSpPr/>
          <p:nvPr/>
        </p:nvSpPr>
        <p:spPr>
          <a:xfrm>
            <a:off x="164592" y="321868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9" name="GaardAccent4"/>
          <p:cNvSpPr/>
          <p:nvPr/>
        </p:nvSpPr>
        <p:spPr>
          <a:xfrm>
            <a:off x="164592" y="3218688"/>
            <a:ext cx="64008" cy="475488"/>
          </a:xfrm>
          <a:prstGeom prst="rect">
            <a:avLst/>
          </a:prstGeom>
          <a:solidFill>
            <a:srgbClr val="2D5A3F"/>
          </a:solidFill>
          <a:ln w="635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0" name="GaardText4"/>
          <p:cNvSpPr txBox="1"/>
          <p:nvPr/>
        </p:nvSpPr>
        <p:spPr>
          <a:xfrm>
            <a:off x="301752" y="321868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Erfaringene fra gården hadde overføringsverdi til vanlig skole og livssituasjon</a:t>
            </a:r>
          </a:p>
          <a:p>
            <a:endParaRPr lang="nb-NO" sz="800" dirty="0">
              <a:solidFill>
                <a:srgbClr val="2D5A3F"/>
              </a:solidFill>
            </a:endParaRPr>
          </a:p>
        </p:txBody>
      </p:sp>
      <p:sp>
        <p:nvSpPr>
          <p:cNvPr id="21" name="HestHeader"/>
          <p:cNvSpPr/>
          <p:nvPr/>
        </p:nvSpPr>
        <p:spPr>
          <a:xfrm>
            <a:off x="3200400" y="713232"/>
            <a:ext cx="2834640" cy="347472"/>
          </a:xfrm>
          <a:prstGeom prst="rect">
            <a:avLst/>
          </a:prstGeom>
          <a:solidFill>
            <a:srgbClr val="D4A843"/>
          </a:solidFill>
          <a:ln w="635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2" name="HestHeaderText"/>
          <p:cNvSpPr txBox="1"/>
          <p:nvPr/>
        </p:nvSpPr>
        <p:spPr>
          <a:xfrm>
            <a:off x="3200400" y="713232"/>
            <a:ext cx="2834640" cy="347472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1000" b="1" dirty="0">
                <a:solidFill>
                  <a:srgbClr val="1C3A2B"/>
                </a:solidFill>
              </a:rPr>
              <a:t>Hesteaktiviteter — Langeland (2013)</a:t>
            </a:r>
          </a:p>
        </p:txBody>
      </p:sp>
      <p:sp>
        <p:nvSpPr>
          <p:cNvPr id="23" name="HestCard0"/>
          <p:cNvSpPr/>
          <p:nvPr/>
        </p:nvSpPr>
        <p:spPr>
          <a:xfrm>
            <a:off x="3200400" y="1115568"/>
            <a:ext cx="2834640" cy="475488"/>
          </a:xfrm>
          <a:prstGeom prst="rect">
            <a:avLst/>
          </a:prstGeom>
          <a:solidFill>
            <a:srgbClr val="FDF8EA"/>
          </a:solidFill>
          <a:ln w="6350">
            <a:solidFill>
              <a:srgbClr val="E8C97A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4" name="HestAccent0"/>
          <p:cNvSpPr/>
          <p:nvPr/>
        </p:nvSpPr>
        <p:spPr>
          <a:xfrm>
            <a:off x="3200400" y="1115568"/>
            <a:ext cx="64008" cy="475488"/>
          </a:xfrm>
          <a:prstGeom prst="rect">
            <a:avLst/>
          </a:prstGeom>
          <a:solidFill>
            <a:srgbClr val="D4A843"/>
          </a:solidFill>
          <a:ln w="635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5" name="HestText0"/>
          <p:cNvSpPr txBox="1"/>
          <p:nvPr/>
        </p:nvSpPr>
        <p:spPr>
          <a:xfrm>
            <a:off x="3337560" y="111556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Mestring og opplevelse av sammenheng</a:t>
            </a:r>
          </a:p>
          <a:p>
            <a:endParaRPr lang="nb-NO" sz="800" dirty="0">
              <a:solidFill>
                <a:srgbClr val="7A5A10"/>
              </a:solidFill>
            </a:endParaRPr>
          </a:p>
        </p:txBody>
      </p:sp>
      <p:sp>
        <p:nvSpPr>
          <p:cNvPr id="26" name="HestCard1"/>
          <p:cNvSpPr/>
          <p:nvPr/>
        </p:nvSpPr>
        <p:spPr>
          <a:xfrm>
            <a:off x="3200400" y="1641348"/>
            <a:ext cx="2834640" cy="475488"/>
          </a:xfrm>
          <a:prstGeom prst="rect">
            <a:avLst/>
          </a:prstGeom>
          <a:solidFill>
            <a:srgbClr val="FDF8EA"/>
          </a:solidFill>
          <a:ln w="6350">
            <a:solidFill>
              <a:srgbClr val="E8C97A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7" name="HestAccent1"/>
          <p:cNvSpPr/>
          <p:nvPr/>
        </p:nvSpPr>
        <p:spPr>
          <a:xfrm>
            <a:off x="3200400" y="1641348"/>
            <a:ext cx="64008" cy="475488"/>
          </a:xfrm>
          <a:prstGeom prst="rect">
            <a:avLst/>
          </a:prstGeom>
          <a:solidFill>
            <a:srgbClr val="D4A843"/>
          </a:solidFill>
          <a:ln w="635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8" name="HestText1"/>
          <p:cNvSpPr txBox="1"/>
          <p:nvPr/>
        </p:nvSpPr>
        <p:spPr>
          <a:xfrm>
            <a:off x="3337560" y="164134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Relasjonellæring og emosjonsregulering</a:t>
            </a:r>
          </a:p>
          <a:p>
            <a:endParaRPr lang="nb-NO" sz="800" dirty="0">
              <a:solidFill>
                <a:srgbClr val="7A5A10"/>
              </a:solidFill>
            </a:endParaRPr>
          </a:p>
        </p:txBody>
      </p:sp>
      <p:sp>
        <p:nvSpPr>
          <p:cNvPr id="29" name="HestCard2"/>
          <p:cNvSpPr/>
          <p:nvPr/>
        </p:nvSpPr>
        <p:spPr>
          <a:xfrm>
            <a:off x="3200400" y="2167128"/>
            <a:ext cx="2834640" cy="475488"/>
          </a:xfrm>
          <a:prstGeom prst="rect">
            <a:avLst/>
          </a:prstGeom>
          <a:solidFill>
            <a:srgbClr val="FDF8EA"/>
          </a:solidFill>
          <a:ln w="6350">
            <a:solidFill>
              <a:srgbClr val="E8C97A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0" name="HestAccent2"/>
          <p:cNvSpPr/>
          <p:nvPr/>
        </p:nvSpPr>
        <p:spPr>
          <a:xfrm>
            <a:off x="3200400" y="2167128"/>
            <a:ext cx="64008" cy="475488"/>
          </a:xfrm>
          <a:prstGeom prst="rect">
            <a:avLst/>
          </a:prstGeom>
          <a:solidFill>
            <a:srgbClr val="D4A843"/>
          </a:solidFill>
          <a:ln w="635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1" name="HestText2"/>
          <p:cNvSpPr txBox="1"/>
          <p:nvPr/>
        </p:nvSpPr>
        <p:spPr>
          <a:xfrm>
            <a:off x="3337560" y="216712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Sosial inkludering og fellesskap</a:t>
            </a:r>
          </a:p>
        </p:txBody>
      </p:sp>
      <p:sp>
        <p:nvSpPr>
          <p:cNvPr id="32" name="HestCard3"/>
          <p:cNvSpPr/>
          <p:nvPr/>
        </p:nvSpPr>
        <p:spPr>
          <a:xfrm>
            <a:off x="3200400" y="2692908"/>
            <a:ext cx="2834640" cy="475488"/>
          </a:xfrm>
          <a:prstGeom prst="rect">
            <a:avLst/>
          </a:prstGeom>
          <a:solidFill>
            <a:srgbClr val="FDF8EA"/>
          </a:solidFill>
          <a:ln w="6350">
            <a:solidFill>
              <a:srgbClr val="E8C97A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3" name="HestAccent3"/>
          <p:cNvSpPr/>
          <p:nvPr/>
        </p:nvSpPr>
        <p:spPr>
          <a:xfrm>
            <a:off x="3200400" y="2692908"/>
            <a:ext cx="64008" cy="475488"/>
          </a:xfrm>
          <a:prstGeom prst="rect">
            <a:avLst/>
          </a:prstGeom>
          <a:solidFill>
            <a:srgbClr val="D4A843"/>
          </a:solidFill>
          <a:ln w="635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4" name="HestText3"/>
          <p:cNvSpPr txBox="1"/>
          <p:nvPr/>
        </p:nvSpPr>
        <p:spPr>
          <a:xfrm>
            <a:off x="3337560" y="269290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Ansvar og identitetsutvikling</a:t>
            </a:r>
          </a:p>
        </p:txBody>
      </p:sp>
      <p:sp>
        <p:nvSpPr>
          <p:cNvPr id="35" name="HestCard4"/>
          <p:cNvSpPr/>
          <p:nvPr/>
        </p:nvSpPr>
        <p:spPr>
          <a:xfrm>
            <a:off x="3200400" y="3218688"/>
            <a:ext cx="2834640" cy="475488"/>
          </a:xfrm>
          <a:prstGeom prst="rect">
            <a:avLst/>
          </a:prstGeom>
          <a:solidFill>
            <a:srgbClr val="FDF8EA"/>
          </a:solidFill>
          <a:ln w="6350">
            <a:solidFill>
              <a:srgbClr val="E8C97A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6" name="HestAccent4"/>
          <p:cNvSpPr/>
          <p:nvPr/>
        </p:nvSpPr>
        <p:spPr>
          <a:xfrm>
            <a:off x="3200400" y="3218688"/>
            <a:ext cx="64008" cy="475488"/>
          </a:xfrm>
          <a:prstGeom prst="rect">
            <a:avLst/>
          </a:prstGeom>
          <a:solidFill>
            <a:srgbClr val="D4A843"/>
          </a:solidFill>
          <a:ln w="635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7" name="HestText4"/>
          <p:cNvSpPr txBox="1"/>
          <p:nvPr/>
        </p:nvSpPr>
        <p:spPr>
          <a:xfrm>
            <a:off x="3337560" y="321868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Kroppslig og situert  læring</a:t>
            </a:r>
          </a:p>
          <a:p>
            <a:endParaRPr lang="nb-NO" sz="800" dirty="0">
              <a:solidFill>
                <a:srgbClr val="7A5A10"/>
              </a:solidFill>
            </a:endParaRPr>
          </a:p>
        </p:txBody>
      </p:sp>
      <p:sp>
        <p:nvSpPr>
          <p:cNvPr id="38" name="AdhdHeader"/>
          <p:cNvSpPr/>
          <p:nvPr/>
        </p:nvSpPr>
        <p:spPr>
          <a:xfrm>
            <a:off x="6236208" y="713232"/>
            <a:ext cx="2834640" cy="347472"/>
          </a:xfrm>
          <a:prstGeom prst="rect">
            <a:avLst/>
          </a:prstGeom>
          <a:solidFill>
            <a:srgbClr val="365C45"/>
          </a:solidFill>
          <a:ln w="6350">
            <a:solidFill>
              <a:srgbClr val="365C45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9" name="AdhdHeaderText"/>
          <p:cNvSpPr txBox="1"/>
          <p:nvPr/>
        </p:nvSpPr>
        <p:spPr>
          <a:xfrm>
            <a:off x="6236208" y="713232"/>
            <a:ext cx="2834640" cy="347472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1000" b="1" dirty="0">
                <a:solidFill>
                  <a:srgbClr val="FFFFFF"/>
                </a:solidFill>
              </a:rPr>
              <a:t>Hest og ADHD — Mellem (2004)</a:t>
            </a:r>
          </a:p>
        </p:txBody>
      </p:sp>
      <p:sp>
        <p:nvSpPr>
          <p:cNvPr id="40" name="AdhdCard0"/>
          <p:cNvSpPr/>
          <p:nvPr/>
        </p:nvSpPr>
        <p:spPr>
          <a:xfrm>
            <a:off x="6236208" y="111556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41" name="AdhdAccent0"/>
          <p:cNvSpPr/>
          <p:nvPr/>
        </p:nvSpPr>
        <p:spPr>
          <a:xfrm>
            <a:off x="6236208" y="1115568"/>
            <a:ext cx="64008" cy="475488"/>
          </a:xfrm>
          <a:prstGeom prst="rect">
            <a:avLst/>
          </a:prstGeom>
          <a:solidFill>
            <a:srgbClr val="365C45"/>
          </a:solidFill>
          <a:ln w="6350">
            <a:solidFill>
              <a:srgbClr val="365C45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42" name="AdhdText0"/>
          <p:cNvSpPr txBox="1"/>
          <p:nvPr/>
        </p:nvSpPr>
        <p:spPr>
          <a:xfrm>
            <a:off x="6373368" y="111556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Skape motivasjon og forsterkning</a:t>
            </a:r>
          </a:p>
          <a:p>
            <a:endParaRPr lang="nb-NO" sz="800" dirty="0">
              <a:solidFill>
                <a:srgbClr val="2D5A3F"/>
              </a:solidFill>
            </a:endParaRPr>
          </a:p>
        </p:txBody>
      </p:sp>
      <p:sp>
        <p:nvSpPr>
          <p:cNvPr id="43" name="AdhdCard1"/>
          <p:cNvSpPr/>
          <p:nvPr/>
        </p:nvSpPr>
        <p:spPr>
          <a:xfrm>
            <a:off x="6236208" y="164134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44" name="AdhdAccent1"/>
          <p:cNvSpPr/>
          <p:nvPr/>
        </p:nvSpPr>
        <p:spPr>
          <a:xfrm>
            <a:off x="6236208" y="1641348"/>
            <a:ext cx="64008" cy="475488"/>
          </a:xfrm>
          <a:prstGeom prst="rect">
            <a:avLst/>
          </a:prstGeom>
          <a:solidFill>
            <a:srgbClr val="365C45"/>
          </a:solidFill>
          <a:ln w="6350">
            <a:solidFill>
              <a:srgbClr val="365C45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45" name="AdhdText1"/>
          <p:cNvSpPr txBox="1"/>
          <p:nvPr/>
        </p:nvSpPr>
        <p:spPr>
          <a:xfrm>
            <a:off x="6373368" y="164134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Lære å se sammenhenger og ta ansvar</a:t>
            </a:r>
          </a:p>
        </p:txBody>
      </p:sp>
      <p:sp>
        <p:nvSpPr>
          <p:cNvPr id="46" name="AdhdCard2"/>
          <p:cNvSpPr/>
          <p:nvPr/>
        </p:nvSpPr>
        <p:spPr>
          <a:xfrm>
            <a:off x="6236208" y="216712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47" name="AdhdAccent2"/>
          <p:cNvSpPr/>
          <p:nvPr/>
        </p:nvSpPr>
        <p:spPr>
          <a:xfrm>
            <a:off x="6236208" y="2167128"/>
            <a:ext cx="64008" cy="475488"/>
          </a:xfrm>
          <a:prstGeom prst="rect">
            <a:avLst/>
          </a:prstGeom>
          <a:solidFill>
            <a:srgbClr val="365C45"/>
          </a:solidFill>
          <a:ln w="6350">
            <a:solidFill>
              <a:srgbClr val="365C45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48" name="AdhdText2"/>
          <p:cNvSpPr txBox="1"/>
          <p:nvPr/>
        </p:nvSpPr>
        <p:spPr>
          <a:xfrm>
            <a:off x="6373368" y="216712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Mestre og lykkes</a:t>
            </a:r>
          </a:p>
        </p:txBody>
      </p:sp>
      <p:sp>
        <p:nvSpPr>
          <p:cNvPr id="49" name="AdhdCard3"/>
          <p:cNvSpPr/>
          <p:nvPr/>
        </p:nvSpPr>
        <p:spPr>
          <a:xfrm>
            <a:off x="6236208" y="269290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50" name="AdhdAccent3"/>
          <p:cNvSpPr/>
          <p:nvPr/>
        </p:nvSpPr>
        <p:spPr>
          <a:xfrm>
            <a:off x="6236208" y="2692908"/>
            <a:ext cx="64008" cy="475488"/>
          </a:xfrm>
          <a:prstGeom prst="rect">
            <a:avLst/>
          </a:prstGeom>
          <a:solidFill>
            <a:srgbClr val="365C45"/>
          </a:solidFill>
          <a:ln w="6350">
            <a:solidFill>
              <a:srgbClr val="365C45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51" name="AdhdText3"/>
          <p:cNvSpPr txBox="1"/>
          <p:nvPr/>
        </p:nvSpPr>
        <p:spPr>
          <a:xfrm>
            <a:off x="6373368" y="269290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Motorisk trening og utvikle ferdigheter i naturlige settinger</a:t>
            </a:r>
          </a:p>
        </p:txBody>
      </p:sp>
      <p:sp>
        <p:nvSpPr>
          <p:cNvPr id="52" name="AdhdCard4"/>
          <p:cNvSpPr/>
          <p:nvPr/>
        </p:nvSpPr>
        <p:spPr>
          <a:xfrm>
            <a:off x="6236208" y="3218688"/>
            <a:ext cx="2834640" cy="475488"/>
          </a:xfrm>
          <a:prstGeom prst="rect">
            <a:avLst/>
          </a:prstGeom>
          <a:solidFill>
            <a:srgbClr val="EBF3ED"/>
          </a:solidFill>
          <a:ln w="6350">
            <a:solidFill>
              <a:srgbClr val="A5C5A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53" name="AdhdAccent4"/>
          <p:cNvSpPr/>
          <p:nvPr/>
        </p:nvSpPr>
        <p:spPr>
          <a:xfrm>
            <a:off x="6236208" y="3218688"/>
            <a:ext cx="64008" cy="475488"/>
          </a:xfrm>
          <a:prstGeom prst="rect">
            <a:avLst/>
          </a:prstGeom>
          <a:solidFill>
            <a:srgbClr val="365C45"/>
          </a:solidFill>
          <a:ln w="6350">
            <a:solidFill>
              <a:srgbClr val="365C45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54" name="AdhdText4"/>
          <p:cNvSpPr txBox="1"/>
          <p:nvPr/>
        </p:nvSpPr>
        <p:spPr>
          <a:xfrm>
            <a:off x="6373368" y="3218688"/>
            <a:ext cx="2679192" cy="4754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nb-NO" sz="900" b="1" dirty="0">
                <a:solidFill>
                  <a:srgbClr val="1C3A2B"/>
                </a:solidFill>
              </a:rPr>
              <a:t>Samvær med andre</a:t>
            </a:r>
          </a:p>
        </p:txBody>
      </p:sp>
      <p:sp>
        <p:nvSpPr>
          <p:cNvPr id="55" name="Footer"/>
          <p:cNvSpPr/>
          <p:nvPr/>
        </p:nvSpPr>
        <p:spPr>
          <a:xfrm>
            <a:off x="0" y="4183380"/>
            <a:ext cx="9144000" cy="466344"/>
          </a:xfrm>
          <a:prstGeom prst="rect">
            <a:avLst/>
          </a:prstGeom>
          <a:solidFill>
            <a:srgbClr val="E8F0EA"/>
          </a:solidFill>
          <a:ln w="6350">
            <a:solidFill>
              <a:srgbClr val="C5D9CA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56" name="FooterText"/>
          <p:cNvSpPr txBox="1"/>
          <p:nvPr/>
        </p:nvSpPr>
        <p:spPr>
          <a:xfrm>
            <a:off x="320040" y="4306824"/>
            <a:ext cx="8595360" cy="246888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normAutofit/>
          </a:bodyPr>
          <a:lstStyle/>
          <a:p>
            <a:endParaRPr lang="nb-NO" sz="1000" i="1" dirty="0">
              <a:solidFill>
                <a:srgbClr val="2D5A3F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4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C3A2B"/>
          </a:solidFill>
          <a:ln w="12700">
            <a:solidFill>
              <a:srgbClr val="1C3A2B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36576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Eksempler</a:t>
            </a: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på</a:t>
            </a: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2800" b="1" dirty="0" err="1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faglig</a:t>
            </a:r>
            <a:r>
              <a:rPr lang="en-US" sz="28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forankring i læreplanen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274320" y="1051560"/>
            <a:ext cx="4206240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 dirty="0"/>
          </a:p>
        </p:txBody>
      </p:sp>
      <p:sp>
        <p:nvSpPr>
          <p:cNvPr id="5" name="Shape 3"/>
          <p:cNvSpPr/>
          <p:nvPr/>
        </p:nvSpPr>
        <p:spPr>
          <a:xfrm>
            <a:off x="274320" y="1051560"/>
            <a:ext cx="64008" cy="8229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6" name="Text 4"/>
          <p:cNvSpPr/>
          <p:nvPr/>
        </p:nvSpPr>
        <p:spPr>
          <a:xfrm>
            <a:off x="429768" y="112471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Livsmestring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29768" y="145389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Konsentrasjon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selvregulering,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mestring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ansvar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struktur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4709160" y="1051560"/>
            <a:ext cx="4206240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9" name="Shape 7"/>
          <p:cNvSpPr/>
          <p:nvPr/>
        </p:nvSpPr>
        <p:spPr>
          <a:xfrm>
            <a:off x="4709160" y="1051560"/>
            <a:ext cx="64008" cy="8229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0" name="Text 8"/>
          <p:cNvSpPr/>
          <p:nvPr/>
        </p:nvSpPr>
        <p:spPr>
          <a:xfrm>
            <a:off x="4864608" y="112471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Sosial kompetanse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864608" y="145389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Tolke signaler,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omsorg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samarbeid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grenser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turtaking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274320" y="2011680"/>
            <a:ext cx="4206240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3" name="Shape 11"/>
          <p:cNvSpPr/>
          <p:nvPr/>
        </p:nvSpPr>
        <p:spPr>
          <a:xfrm>
            <a:off x="274320" y="2011680"/>
            <a:ext cx="64008" cy="8229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4" name="Text 12"/>
          <p:cNvSpPr/>
          <p:nvPr/>
        </p:nvSpPr>
        <p:spPr>
          <a:xfrm>
            <a:off x="429768" y="208483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Matematikk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429768" y="241401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Vekt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mål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areal, tall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4709160" y="2011680"/>
            <a:ext cx="4206240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17" name="Shape 15"/>
          <p:cNvSpPr/>
          <p:nvPr/>
        </p:nvSpPr>
        <p:spPr>
          <a:xfrm>
            <a:off x="4709160" y="2011680"/>
            <a:ext cx="64008" cy="8229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8" name="Text 16"/>
          <p:cNvSpPr/>
          <p:nvPr/>
        </p:nvSpPr>
        <p:spPr>
          <a:xfrm>
            <a:off x="4864608" y="208483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Naturfag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4864608" y="241401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Dyreliv,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biologiske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prosesser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bærekraft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økologi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livssyklus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274320" y="2971800"/>
            <a:ext cx="4206240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1" name="Shape 19"/>
          <p:cNvSpPr/>
          <p:nvPr/>
        </p:nvSpPr>
        <p:spPr>
          <a:xfrm>
            <a:off x="274320" y="2971800"/>
            <a:ext cx="64008" cy="8229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2" name="Text 20"/>
          <p:cNvSpPr/>
          <p:nvPr/>
        </p:nvSpPr>
        <p:spPr>
          <a:xfrm>
            <a:off x="429768" y="304495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Kroppsøving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29768" y="337413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Styrke,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koordinasjon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balansetrening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bevegelse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05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lek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4709160" y="2971800"/>
            <a:ext cx="4206240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5" name="Shape 23"/>
          <p:cNvSpPr/>
          <p:nvPr/>
        </p:nvSpPr>
        <p:spPr>
          <a:xfrm>
            <a:off x="4709160" y="2971800"/>
            <a:ext cx="64008" cy="8229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26" name="Text 24"/>
          <p:cNvSpPr/>
          <p:nvPr/>
        </p:nvSpPr>
        <p:spPr>
          <a:xfrm>
            <a:off x="4864608" y="304495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Kunst &amp; håndverk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4864608" y="337413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Snekring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tegning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bruk av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naturmaterialer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presentasjoner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274320" y="3931920"/>
            <a:ext cx="4206240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29" name="Shape 27"/>
          <p:cNvSpPr/>
          <p:nvPr/>
        </p:nvSpPr>
        <p:spPr>
          <a:xfrm>
            <a:off x="274320" y="3931920"/>
            <a:ext cx="64008" cy="8229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0" name="Text 28"/>
          <p:cNvSpPr/>
          <p:nvPr/>
        </p:nvSpPr>
        <p:spPr>
          <a:xfrm>
            <a:off x="429768" y="400507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Norsk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429768" y="433425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Lese/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skrive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diskutere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presentere</a:t>
            </a:r>
            <a:endParaRPr lang="en-US" sz="1050" dirty="0"/>
          </a:p>
        </p:txBody>
      </p:sp>
      <p:sp>
        <p:nvSpPr>
          <p:cNvPr id="32" name="Shape 30"/>
          <p:cNvSpPr/>
          <p:nvPr/>
        </p:nvSpPr>
        <p:spPr>
          <a:xfrm>
            <a:off x="4709160" y="3931920"/>
            <a:ext cx="4206240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DDDDDD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 dirty="0"/>
          </a:p>
        </p:txBody>
      </p:sp>
      <p:sp>
        <p:nvSpPr>
          <p:cNvPr id="33" name="Shape 31"/>
          <p:cNvSpPr/>
          <p:nvPr/>
        </p:nvSpPr>
        <p:spPr>
          <a:xfrm>
            <a:off x="4709160" y="3931920"/>
            <a:ext cx="64008" cy="82296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4" name="Text 32"/>
          <p:cNvSpPr/>
          <p:nvPr/>
        </p:nvSpPr>
        <p:spPr>
          <a:xfrm>
            <a:off x="4864608" y="4005072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C3A2B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KRLE</a:t>
            </a:r>
            <a:endParaRPr lang="en-US" sz="1300" dirty="0"/>
          </a:p>
        </p:txBody>
      </p:sp>
      <p:sp>
        <p:nvSpPr>
          <p:cNvPr id="35" name="Text 33"/>
          <p:cNvSpPr/>
          <p:nvPr/>
        </p:nvSpPr>
        <p:spPr>
          <a:xfrm>
            <a:off x="4864608" y="4334256"/>
            <a:ext cx="39319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Dyrevelferd, etisk refleksjon,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mattradisjoner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høytider</a:t>
            </a:r>
            <a:r>
              <a:rPr lang="en-US" sz="1050" dirty="0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050" dirty="0" err="1">
                <a:solidFill>
                  <a:srgbClr val="5C7A6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</a:t>
            </a:r>
            <a:endParaRPr lang="en-US" sz="1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C3A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20040" cy="51435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Text 1"/>
          <p:cNvSpPr/>
          <p:nvPr/>
        </p:nvSpPr>
        <p:spPr>
          <a:xfrm>
            <a:off x="502920" y="228600"/>
            <a:ext cx="82296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 err="1">
                <a:solidFill>
                  <a:srgbClr val="FFFFFF"/>
                </a:solidFill>
                <a:latin typeface="Trebuchet MS" pitchFamily="34" charset="0"/>
              </a:rPr>
              <a:t>Erfaringer</a:t>
            </a:r>
            <a:r>
              <a:rPr lang="en-US" sz="3000" b="1" dirty="0">
                <a:solidFill>
                  <a:srgbClr val="FFFFFF"/>
                </a:solidFill>
                <a:latin typeface="Trebuchet MS" pitchFamily="34" charset="0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latin typeface="Trebuchet MS" pitchFamily="34" charset="0"/>
              </a:rPr>
              <a:t>og</a:t>
            </a:r>
            <a:r>
              <a:rPr lang="en-US" sz="3000" b="1" dirty="0">
                <a:solidFill>
                  <a:srgbClr val="FFFFFF"/>
                </a:solidFill>
                <a:latin typeface="Trebuchet MS" pitchFamily="34" charset="0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latin typeface="Trebuchet MS" pitchFamily="34" charset="0"/>
              </a:rPr>
              <a:t>samarbeid</a:t>
            </a:r>
            <a:r>
              <a:rPr lang="en-US" sz="3000" b="1" dirty="0">
                <a:solidFill>
                  <a:srgbClr val="FFFFFF"/>
                </a:solidFill>
                <a:latin typeface="Trebuchet MS" pitchFamily="34" charset="0"/>
              </a:rPr>
              <a:t>: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005840"/>
            <a:ext cx="4114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Noen </a:t>
            </a:r>
            <a:r>
              <a:rPr lang="en-US" sz="1400" b="1" dirty="0" err="1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erfaringer</a:t>
            </a: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vi </a:t>
            </a:r>
            <a:r>
              <a:rPr lang="en-US" sz="1400" b="1" dirty="0" err="1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har</a:t>
            </a: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400" b="1" dirty="0" err="1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gjort</a:t>
            </a: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</a:t>
            </a:r>
            <a:r>
              <a:rPr lang="en-US" sz="1400" b="1" dirty="0" err="1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oss</a:t>
            </a: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: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02920" y="1463040"/>
            <a:ext cx="4114800" cy="530352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6" name="Text 4"/>
          <p:cNvSpPr/>
          <p:nvPr/>
        </p:nvSpPr>
        <p:spPr>
          <a:xfrm>
            <a:off x="640080" y="1463040"/>
            <a:ext cx="38404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Økt motivasjon og bedre trivsel hos elevene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502920" y="2103120"/>
            <a:ext cx="4114800" cy="530352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8" name="Text 6"/>
          <p:cNvSpPr/>
          <p:nvPr/>
        </p:nvSpPr>
        <p:spPr>
          <a:xfrm>
            <a:off x="640080" y="2103120"/>
            <a:ext cx="38404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Betydelig reduksjon i skolefravær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02920" y="2743200"/>
            <a:ext cx="4114800" cy="530352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0" name="Text 8"/>
          <p:cNvSpPr/>
          <p:nvPr/>
        </p:nvSpPr>
        <p:spPr>
          <a:xfrm>
            <a:off x="640080" y="2743200"/>
            <a:ext cx="38404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Elever har gradvis klart å vende tilbake til ordinær skole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02920" y="3383280"/>
            <a:ext cx="4114800" cy="530352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12" name="Text 10"/>
          <p:cNvSpPr/>
          <p:nvPr/>
        </p:nvSpPr>
        <p:spPr>
          <a:xfrm>
            <a:off x="640080" y="3383280"/>
            <a:ext cx="38404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Økte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sosiale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ferdigheter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samhandling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 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kommunikasjon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og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empati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029200" y="1005840"/>
            <a:ext cx="3749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D4A843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Samarbeidspartnere: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4983480" y="114300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Ringerike kommune – rammeavtale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PPT, BUP og barnevern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ADHD-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foreningen</a:t>
            </a:r>
            <a:endParaRPr lang="en-US" sz="1200" dirty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Autismeforeningen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Røde Kors 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Ringerike</a:t>
            </a:r>
            <a:endParaRPr lang="en-US" sz="1200" dirty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NAV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DAM-</a:t>
            </a: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stiftelsen</a:t>
            </a:r>
            <a:endParaRPr lang="en-US" sz="1200" dirty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Gjensidigestiftelsen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Miljødirektoratet</a:t>
            </a:r>
            <a:endParaRPr lang="en-US" sz="1200" dirty="0"/>
          </a:p>
          <a:p>
            <a:pPr marL="342900" indent="-342900">
              <a:lnSpc>
                <a:spcPct val="150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Frelsesarmeens barne- og familievern</a:t>
            </a:r>
            <a:endParaRPr lang="en-US" sz="1200" dirty="0"/>
          </a:p>
        </p:txBody>
      </p:sp>
      <p:sp>
        <p:nvSpPr>
          <p:cNvPr id="16" name="TekstSylinder 15">
            <a:extLst>
              <a:ext uri="{FF2B5EF4-FFF2-40B4-BE49-F238E27FC236}">
                <a16:creationId xmlns:a16="http://schemas.microsoft.com/office/drawing/2014/main" id="{CAC2754A-5F5B-7729-A130-903A188C2101}"/>
              </a:ext>
            </a:extLst>
          </p:cNvPr>
          <p:cNvSpPr txBox="1"/>
          <p:nvPr/>
        </p:nvSpPr>
        <p:spPr>
          <a:xfrm>
            <a:off x="8010769" y="41108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nb-NO" dirty="0"/>
          </a:p>
        </p:txBody>
      </p:sp>
      <p:pic>
        <p:nvPicPr>
          <p:cNvPr id="20" name="Bilde 19" descr="Et bilde som inneholder utendørs, himmel, gress, plante  Automatisk generert beskrivelse">
            <a:extLst>
              <a:ext uri="{FF2B5EF4-FFF2-40B4-BE49-F238E27FC236}">
                <a16:creationId xmlns:a16="http://schemas.microsoft.com/office/drawing/2014/main" id="{6DC56229-F2C2-1EB1-74EB-27474B8F3F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87" t="42942" r="187" b="20454"/>
          <a:stretch/>
        </p:blipFill>
        <p:spPr>
          <a:xfrm>
            <a:off x="502921" y="4042818"/>
            <a:ext cx="4114800" cy="100412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C3A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8574"/>
            <a:ext cx="9144000" cy="4572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3" name="Shape 1"/>
          <p:cNvSpPr/>
          <p:nvPr/>
        </p:nvSpPr>
        <p:spPr>
          <a:xfrm>
            <a:off x="0" y="4686300"/>
            <a:ext cx="9144000" cy="457200"/>
          </a:xfrm>
          <a:prstGeom prst="rect">
            <a:avLst/>
          </a:prstGeom>
          <a:solidFill>
            <a:srgbClr val="D4A843"/>
          </a:solidFill>
          <a:ln w="12700">
            <a:solidFill>
              <a:srgbClr val="D4A843"/>
            </a:solidFill>
            <a:prstDash val="solid"/>
          </a:ln>
        </p:spPr>
        <p:txBody>
          <a:bodyPr/>
          <a:lstStyle/>
          <a:p>
            <a:endParaRPr lang="nb-NO"/>
          </a:p>
        </p:txBody>
      </p:sp>
      <p:sp>
        <p:nvSpPr>
          <p:cNvPr id="4" name="Text 2"/>
          <p:cNvSpPr/>
          <p:nvPr/>
        </p:nvSpPr>
        <p:spPr>
          <a:xfrm>
            <a:off x="0" y="847389"/>
            <a:ext cx="7315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Trebuchet MS" pitchFamily="34" charset="0"/>
                <a:ea typeface="Trebuchet MS" pitchFamily="34" charset="-122"/>
                <a:cs typeface="Trebuchet MS" pitchFamily="34" charset="-120"/>
              </a:rPr>
              <a:t>          Ta kontakt</a:t>
            </a:r>
            <a:endParaRPr lang="en-US" sz="3200" dirty="0"/>
          </a:p>
        </p:txBody>
      </p:sp>
      <p:sp>
        <p:nvSpPr>
          <p:cNvPr id="6" name="Shape 4"/>
          <p:cNvSpPr/>
          <p:nvPr/>
        </p:nvSpPr>
        <p:spPr>
          <a:xfrm>
            <a:off x="97025" y="2127548"/>
            <a:ext cx="4572000" cy="2103120"/>
          </a:xfrm>
          <a:prstGeom prst="rect">
            <a:avLst/>
          </a:prstGeom>
          <a:solidFill>
            <a:srgbClr val="2D5A3F"/>
          </a:solidFill>
          <a:ln w="12700">
            <a:solidFill>
              <a:srgbClr val="2D5A3F"/>
            </a:solidFill>
            <a:prstDash val="solid"/>
          </a:ln>
          <a:effectLst>
            <a:outerShdw blurRad="101600" dist="381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nb-NO"/>
          </a:p>
        </p:txBody>
      </p:sp>
      <p:sp>
        <p:nvSpPr>
          <p:cNvPr id="7" name="Text 5"/>
          <p:cNvSpPr/>
          <p:nvPr/>
        </p:nvSpPr>
        <p:spPr>
          <a:xfrm>
            <a:off x="97025" y="2143125"/>
            <a:ext cx="4572000" cy="2103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Klekken </a:t>
            </a:r>
            <a:r>
              <a:rPr lang="en-US" sz="1600" b="1" dirty="0" err="1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gård</a:t>
            </a: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IPT
</a:t>
            </a:r>
            <a:endParaRPr lang="en-US" sz="1600" dirty="0"/>
          </a:p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toril@hestogmestring.no</a:t>
            </a:r>
          </a:p>
          <a:p>
            <a:pPr marL="0" indent="0" algn="ctr">
              <a:buNone/>
            </a:pPr>
            <a:br>
              <a:rPr lang="en-US" sz="1300" dirty="0">
                <a:solidFill>
                  <a:srgbClr val="FFFFFF"/>
                </a:solidFill>
                <a:latin typeface="Calibri" pitchFamily="34" charset="0"/>
                <a:cs typeface="Calibri" pitchFamily="34" charset="-120"/>
              </a:rPr>
            </a:br>
            <a:r>
              <a:rPr lang="en-US" sz="1300" dirty="0">
                <a:solidFill>
                  <a:srgbClr val="FFFFFF"/>
                </a:solidFill>
                <a:latin typeface="Calibri" pitchFamily="34" charset="0"/>
                <a:cs typeface="Calibri" pitchFamily="34" charset="-120"/>
              </a:rPr>
              <a:t>+47 976 95 915</a:t>
            </a: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
</a:t>
            </a:r>
            <a:endParaRPr lang="en-US" sz="16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Alternativ opplæringsarena | Inn på tunet</a:t>
            </a:r>
            <a:endParaRPr lang="en-US" sz="1600" dirty="0"/>
          </a:p>
        </p:txBody>
      </p:sp>
      <p:pic>
        <p:nvPicPr>
          <p:cNvPr id="9" name="Bilde 8" descr="Et bilde som inneholder gress, utendørs, sau, plante  Automatisk generert beskrivelse">
            <a:extLst>
              <a:ext uri="{FF2B5EF4-FFF2-40B4-BE49-F238E27FC236}">
                <a16:creationId xmlns:a16="http://schemas.microsoft.com/office/drawing/2014/main" id="{CBCF1D16-E456-7F65-CC58-8ADC36E05E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293" r="9734" b="26610"/>
          <a:stretch/>
        </p:blipFill>
        <p:spPr>
          <a:xfrm>
            <a:off x="4766050" y="457201"/>
            <a:ext cx="4377950" cy="42291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4884</TotalTime>
  <Words>1084</Words>
  <Application>Microsoft Macintosh PowerPoint</Application>
  <PresentationFormat>Skjermfremvisning (16:9)</PresentationFormat>
  <Paragraphs>187</Paragraphs>
  <Slides>13</Slides>
  <Notes>12</Notes>
  <HiddenSlides>0</HiddenSlides>
  <MMClips>1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13</vt:i4>
      </vt:variant>
    </vt:vector>
  </HeadingPairs>
  <TitlesOfParts>
    <vt:vector size="18" baseType="lpstr">
      <vt:lpstr>Arial</vt:lpstr>
      <vt:lpstr>Arial Black</vt:lpstr>
      <vt:lpstr>Calibri</vt:lpstr>
      <vt:lpstr>Trebuchet MS</vt:lpstr>
      <vt:lpstr>Office Theme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Alternativ opplæringsarena – Klekken gård</dc:title>
  <dc:subject>PptxGenJS Presentation</dc:subject>
  <dc:creator>PptxGenJS</dc:creator>
  <cp:lastModifiedBy>Ingrid Ellingsen</cp:lastModifiedBy>
  <cp:revision>29</cp:revision>
  <dcterms:created xsi:type="dcterms:W3CDTF">2026-04-27T20:29:51Z</dcterms:created>
  <dcterms:modified xsi:type="dcterms:W3CDTF">2026-08-10T09:53:13Z</dcterms:modified>
</cp:coreProperties>
</file>